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Caveat"/>
      <p:regular r:id="rId45"/>
      <p:bold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5" roundtripDataSignature="AMtx7mhOyZnRm1ALhowi7wGb56Yb0bJ7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Caveat-bold.fntdata"/><Relationship Id="rId45" Type="http://schemas.openxmlformats.org/officeDocument/2006/relationships/font" Target="fonts/Cave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3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3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4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1" name="Google Shape;71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4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4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4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4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4" name="Google Shape;4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8" name="Google Shape;48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1" name="Google Shape;51;p4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0" name="Google Shape;6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4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WXuK6gekU1Y&amp;ab_channel=GoogleDeepMind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11" Type="http://schemas.openxmlformats.org/officeDocument/2006/relationships/image" Target="../media/image31.png"/><Relationship Id="rId10" Type="http://schemas.openxmlformats.org/officeDocument/2006/relationships/image" Target="../media/image1.png"/><Relationship Id="rId12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419"/>
              <a:t>Aprendizaje Automático 1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952"/>
              <a:buNone/>
            </a:pPr>
            <a:r>
              <a:rPr b="1" lang="es-419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2365300" y="1796950"/>
            <a:ext cx="9522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3644900" y="1796950"/>
            <a:ext cx="12594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Reglas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5519275" y="1796950"/>
            <a:ext cx="12594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2365300" y="3132075"/>
            <a:ext cx="9522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5519275" y="3132075"/>
            <a:ext cx="12594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Reglas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3644900" y="3132075"/>
            <a:ext cx="12594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3393600" y="1993900"/>
            <a:ext cx="175200" cy="2298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3393600" y="3329025"/>
            <a:ext cx="175200" cy="2298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10"/>
          <p:cNvCxnSpPr/>
          <p:nvPr/>
        </p:nvCxnSpPr>
        <p:spPr>
          <a:xfrm flipH="1" rot="10800000">
            <a:off x="5007488" y="2106100"/>
            <a:ext cx="40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2" name="Google Shape;192;p10"/>
          <p:cNvSpPr txBox="1"/>
          <p:nvPr/>
        </p:nvSpPr>
        <p:spPr>
          <a:xfrm>
            <a:off x="475075" y="1396750"/>
            <a:ext cx="63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Enfoque tradicional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475075" y="2674738"/>
            <a:ext cx="63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Enfoque aprendizaje automático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4" name="Google Shape;194;p10"/>
          <p:cNvCxnSpPr/>
          <p:nvPr/>
        </p:nvCxnSpPr>
        <p:spPr>
          <a:xfrm flipH="1" rot="10800000">
            <a:off x="5007475" y="3441225"/>
            <a:ext cx="40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5" name="Google Shape;195;p10"/>
          <p:cNvSpPr txBox="1"/>
          <p:nvPr/>
        </p:nvSpPr>
        <p:spPr>
          <a:xfrm>
            <a:off x="5007475" y="4095125"/>
            <a:ext cx="242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 después si las usamos para obtener resultados a partir de nuevos datos.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050" y="917175"/>
            <a:ext cx="60579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"/>
          <p:cNvSpPr/>
          <p:nvPr/>
        </p:nvSpPr>
        <p:spPr>
          <a:xfrm>
            <a:off x="3606450" y="3756400"/>
            <a:ext cx="2211900" cy="1004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Clasificación: Aprendizaje supervisado, no supervisado y por refuerzo.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5694"/>
              <a:buNone/>
            </a:pPr>
            <a:r>
              <a:rPr lang="es-419" sz="2044"/>
              <a:t>Supervised, unsupervised and reinforcement learning</a:t>
            </a:r>
            <a:endParaRPr sz="2044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type="title"/>
          </p:nvPr>
        </p:nvSpPr>
        <p:spPr>
          <a:xfrm>
            <a:off x="5189100" y="6948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-419"/>
              <a:t>Aprendizaje supervisado</a:t>
            </a:r>
            <a:endParaRPr/>
          </a:p>
        </p:txBody>
      </p:sp>
      <p:sp>
        <p:nvSpPr>
          <p:cNvPr id="212" name="Google Shape;212;p13"/>
          <p:cNvSpPr txBox="1"/>
          <p:nvPr>
            <p:ph idx="2" type="body"/>
          </p:nvPr>
        </p:nvSpPr>
        <p:spPr>
          <a:xfrm>
            <a:off x="5152350" y="18991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>
                <a:solidFill>
                  <a:srgbClr val="374151"/>
                </a:solidFill>
              </a:rPr>
              <a:t>El algoritmo recibe un conjunto de datos de entrenamiento que consta de ejemplos </a:t>
            </a:r>
            <a:r>
              <a:rPr b="1" lang="es-419">
                <a:solidFill>
                  <a:srgbClr val="374151"/>
                </a:solidFill>
              </a:rPr>
              <a:t>etiquetados,</a:t>
            </a:r>
            <a:r>
              <a:rPr lang="es-419">
                <a:solidFill>
                  <a:srgbClr val="374151"/>
                </a:solidFill>
              </a:rPr>
              <a:t> es decir, cada ejemplo viene acompañado de la etiqueta o clase a la que pertenece o un valor.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>
                <a:solidFill>
                  <a:srgbClr val="374151"/>
                </a:solidFill>
              </a:rPr>
              <a:t>El objetivo del algoritmo es aprender una función o modelo que pueda mapear las entradas (características) a las salidas (etiquetas) correspondientes. </a:t>
            </a:r>
            <a:endParaRPr sz="1400"/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925" y="891850"/>
            <a:ext cx="3198601" cy="32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-419"/>
              <a:t>Aprendizaje no supervisado</a:t>
            </a:r>
            <a:endParaRPr/>
          </a:p>
        </p:txBody>
      </p:sp>
      <p:sp>
        <p:nvSpPr>
          <p:cNvPr id="219" name="Google Shape;219;p14"/>
          <p:cNvSpPr txBox="1"/>
          <p:nvPr>
            <p:ph idx="2" type="body"/>
          </p:nvPr>
        </p:nvSpPr>
        <p:spPr>
          <a:xfrm>
            <a:off x="597575" y="235207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>
                <a:solidFill>
                  <a:srgbClr val="374151"/>
                </a:solidFill>
              </a:rPr>
              <a:t>No se proporcionan etiquetas en el conjunto de datos de entrenamiento.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>
                <a:solidFill>
                  <a:srgbClr val="374151"/>
                </a:solidFill>
              </a:rPr>
              <a:t>El objetivo es descubrir patrones y estructuras ocultas en los datos sin guía explícita.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>
                <a:solidFill>
                  <a:srgbClr val="374151"/>
                </a:solidFill>
              </a:rPr>
              <a:t>Los algoritmos de aprendizaje no supervisado se utilizan principalmente para problemas de agrupamiento (clustering) y reducción de dimensionalidad.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3838" y="146300"/>
            <a:ext cx="393382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125" y="2794975"/>
            <a:ext cx="3101265" cy="2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-419"/>
              <a:t>Aprendizaje por refuerzo</a:t>
            </a:r>
            <a:endParaRPr/>
          </a:p>
        </p:txBody>
      </p:sp>
      <p:sp>
        <p:nvSpPr>
          <p:cNvPr id="227" name="Google Shape;227;p15"/>
          <p:cNvSpPr txBox="1"/>
          <p:nvPr>
            <p:ph idx="2" type="body"/>
          </p:nvPr>
        </p:nvSpPr>
        <p:spPr>
          <a:xfrm>
            <a:off x="597575" y="2352075"/>
            <a:ext cx="3374400" cy="2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>
                <a:solidFill>
                  <a:srgbClr val="374151"/>
                </a:solidFill>
              </a:rPr>
              <a:t>Un agente interactúa con un entorno y aprende a través de ensayo y error para maximizar una recompensa acumulativa.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>
                <a:solidFill>
                  <a:srgbClr val="374151"/>
                </a:solidFill>
              </a:rPr>
              <a:t>El agente toma decisiones en función de su estado actual y recibe recompensas o castigos del entorno en función de esas decisiones.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>
                <a:solidFill>
                  <a:srgbClr val="374151"/>
                </a:solidFill>
              </a:rPr>
              <a:t>El objetivo es aprender una política que maximice la recompensa a largo plazo.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28" name="Google Shape;228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700" y="130500"/>
            <a:ext cx="4396301" cy="30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5877" y="3456299"/>
            <a:ext cx="1401948" cy="16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Clasificación vs Regresión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5694"/>
              <a:buNone/>
            </a:pPr>
            <a:r>
              <a:rPr lang="es-419" sz="2044"/>
              <a:t>Tipos de problemas de Aprendizaje Supervisado</a:t>
            </a:r>
            <a:endParaRPr sz="204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Problemas de Clasificación</a:t>
            </a:r>
            <a:endParaRPr/>
          </a:p>
        </p:txBody>
      </p:sp>
      <p:sp>
        <p:nvSpPr>
          <p:cNvPr id="240" name="Google Shape;240;p17"/>
          <p:cNvSpPr txBox="1"/>
          <p:nvPr>
            <p:ph idx="1" type="body"/>
          </p:nvPr>
        </p:nvSpPr>
        <p:spPr>
          <a:xfrm>
            <a:off x="729450" y="2078875"/>
            <a:ext cx="76887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Clasificación implica predecir una etiqueta o clase a partir de un conjunto de características. 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Detección de Spam en correo electrónico.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Reconocimiento facial.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Detección de fraude.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Identificación de señales de tránsito.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Predicción de día lluvioso.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Podemos encontrarnos con problemas de dos clases o multi-clases.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Problemas de Regresión</a:t>
            </a:r>
            <a:endParaRPr/>
          </a:p>
        </p:txBody>
      </p:sp>
      <p:sp>
        <p:nvSpPr>
          <p:cNvPr id="246" name="Google Shape;246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La regresión se utiliza para predecir un valor numérico continuo </a:t>
            </a: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 partir de un conjunto de características. 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Predicción de precios de un determinado producto.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Predicción de precios futuros de instrumentos financieros.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Predicción de consumo de energía eléctrica.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Predicción de cantidad de lluvia.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050" y="547024"/>
            <a:ext cx="7171900" cy="39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9"/>
          <p:cNvSpPr txBox="1"/>
          <p:nvPr/>
        </p:nvSpPr>
        <p:spPr>
          <a:xfrm>
            <a:off x="5325575" y="4484350"/>
            <a:ext cx="248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modelado de curva de regresión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1688625" y="4484350"/>
            <a:ext cx="248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modelado de curva de decisión de límite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Cuerpo docente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Agustín Almada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Joel Spak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574" y="383974"/>
            <a:ext cx="3499975" cy="44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6125" y="383975"/>
            <a:ext cx="3881225" cy="34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 title="Ph.D. thesis - Matthias Scholz - Max Planck Institute of Molecular ...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1975" y="3882450"/>
            <a:ext cx="2023625" cy="12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/>
          <p:nvPr/>
        </p:nvSpPr>
        <p:spPr>
          <a:xfrm>
            <a:off x="5086600" y="4297088"/>
            <a:ext cx="373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67" name="Google Shape;2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" y="1143000"/>
            <a:ext cx="88201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/>
              <a:t>Ciclo de vida de un modelo de Aprendizaje Automático</a:t>
            </a:r>
            <a:endParaRPr sz="2044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/>
          <p:nvPr/>
        </p:nvSpPr>
        <p:spPr>
          <a:xfrm flipH="1" rot="984884">
            <a:off x="5965578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3"/>
          <p:cNvSpPr/>
          <p:nvPr/>
        </p:nvSpPr>
        <p:spPr>
          <a:xfrm rot="-984884">
            <a:off x="4938929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3"/>
          <p:cNvSpPr/>
          <p:nvPr/>
        </p:nvSpPr>
        <p:spPr>
          <a:xfrm flipH="1" rot="984884">
            <a:off x="3908284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3"/>
          <p:cNvSpPr/>
          <p:nvPr/>
        </p:nvSpPr>
        <p:spPr>
          <a:xfrm rot="-984884">
            <a:off x="2885763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3"/>
          <p:cNvSpPr/>
          <p:nvPr/>
        </p:nvSpPr>
        <p:spPr>
          <a:xfrm flipH="1" rot="984884">
            <a:off x="1855107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23"/>
          <p:cNvGrpSpPr/>
          <p:nvPr/>
        </p:nvGrpSpPr>
        <p:grpSpPr>
          <a:xfrm>
            <a:off x="2079840" y="2617325"/>
            <a:ext cx="1712700" cy="1230715"/>
            <a:chOff x="2114740" y="2543425"/>
            <a:chExt cx="1712700" cy="1230715"/>
          </a:xfrm>
        </p:grpSpPr>
        <p:sp>
          <p:nvSpPr>
            <p:cNvPr id="283" name="Google Shape;283;p23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5" name="Google Shape;285;p23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s-419" sz="13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Pre-Procesamiento de Datos</a:t>
              </a:r>
              <a:endPara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87" name="Google Shape;287;p23"/>
          <p:cNvGrpSpPr/>
          <p:nvPr/>
        </p:nvGrpSpPr>
        <p:grpSpPr>
          <a:xfrm>
            <a:off x="4130250" y="2617381"/>
            <a:ext cx="1712700" cy="1175702"/>
            <a:chOff x="4165140" y="2543425"/>
            <a:chExt cx="1712700" cy="1230715"/>
          </a:xfrm>
        </p:grpSpPr>
        <p:sp>
          <p:nvSpPr>
            <p:cNvPr id="288" name="Google Shape;288;p23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0" name="Google Shape;290;p23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s-419" sz="1300" u="none" cap="none" strike="noStrike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Validación de modelos</a:t>
              </a:r>
              <a:endParaRPr b="0" i="0" sz="1300" u="none" cap="none" strike="noStrike">
                <a:solidFill>
                  <a:srgbClr val="5E5E5E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2" name="Google Shape;292;p23"/>
          <p:cNvGrpSpPr/>
          <p:nvPr/>
        </p:nvGrpSpPr>
        <p:grpSpPr>
          <a:xfrm>
            <a:off x="1042495" y="1295470"/>
            <a:ext cx="1712700" cy="1246752"/>
            <a:chOff x="1072790" y="1221570"/>
            <a:chExt cx="1712700" cy="1246752"/>
          </a:xfrm>
        </p:grpSpPr>
        <p:sp>
          <p:nvSpPr>
            <p:cNvPr id="293" name="Google Shape;293;p23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5" name="Google Shape;295;p23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s-419" sz="13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Obtención de datos</a:t>
              </a:r>
              <a:endPara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6" name="Google Shape;296;p23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CC0000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7" name="Google Shape;297;p23"/>
          <p:cNvGrpSpPr/>
          <p:nvPr/>
        </p:nvGrpSpPr>
        <p:grpSpPr>
          <a:xfrm>
            <a:off x="3088250" y="998018"/>
            <a:ext cx="1712700" cy="1276608"/>
            <a:chOff x="3123140" y="1221570"/>
            <a:chExt cx="1712700" cy="766593"/>
          </a:xfrm>
        </p:grpSpPr>
        <p:sp>
          <p:nvSpPr>
            <p:cNvPr id="298" name="Google Shape;298;p23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0" name="Google Shape;300;p23"/>
            <p:cNvSpPr txBox="1"/>
            <p:nvPr/>
          </p:nvSpPr>
          <p:spPr>
            <a:xfrm>
              <a:off x="3167390" y="1258762"/>
              <a:ext cx="1624200" cy="6618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s-419" sz="1300" u="none" cap="none" strike="noStrike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Toma de decisiones: features. Selección y entrenamiento de modelos. </a:t>
              </a:r>
              <a:endParaRPr b="0" i="0" sz="1300" u="none" cap="none" strike="noStrike">
                <a:solidFill>
                  <a:srgbClr val="5E5E5E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1" name="Google Shape;301;p23"/>
          <p:cNvGrpSpPr/>
          <p:nvPr/>
        </p:nvGrpSpPr>
        <p:grpSpPr>
          <a:xfrm>
            <a:off x="5155795" y="1295470"/>
            <a:ext cx="1712700" cy="1246752"/>
            <a:chOff x="5201245" y="1221570"/>
            <a:chExt cx="1712700" cy="1246752"/>
          </a:xfrm>
        </p:grpSpPr>
        <p:sp>
          <p:nvSpPr>
            <p:cNvPr id="302" name="Google Shape;302;p23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s-419" sz="1300" u="none" cap="none" strike="noStrike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Despliegue: </a:t>
              </a:r>
              <a:r>
                <a:rPr lang="es-419" sz="1300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p</a:t>
              </a:r>
              <a:r>
                <a:rPr b="0" i="0" lang="es-419" sz="1300" u="none" cap="none" strike="noStrike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uesta en Producción</a:t>
              </a:r>
              <a:endParaRPr b="0" i="0" sz="1300" u="none" cap="none" strike="noStrike">
                <a:solidFill>
                  <a:srgbClr val="5E5E5E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6" name="Google Shape;306;p23"/>
          <p:cNvGrpSpPr/>
          <p:nvPr/>
        </p:nvGrpSpPr>
        <p:grpSpPr>
          <a:xfrm>
            <a:off x="6180653" y="2617325"/>
            <a:ext cx="1712700" cy="1230715"/>
            <a:chOff x="6282830" y="2543425"/>
            <a:chExt cx="1712700" cy="1230715"/>
          </a:xfrm>
        </p:grpSpPr>
        <p:sp>
          <p:nvSpPr>
            <p:cNvPr id="307" name="Google Shape;307;p23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9" name="Google Shape;309;p23"/>
            <p:cNvSpPr txBox="1"/>
            <p:nvPr/>
          </p:nvSpPr>
          <p:spPr>
            <a:xfrm>
              <a:off x="6327080" y="3107840"/>
              <a:ext cx="1624200" cy="624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s-419" sz="1300" u="none" cap="none" strike="noStrike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Monitoreo de modelos</a:t>
              </a:r>
              <a:endParaRPr b="0" i="0" sz="1300" u="none" cap="none" strike="noStrike">
                <a:solidFill>
                  <a:srgbClr val="5E5E5E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11" name="Google Shape;311;p23"/>
          <p:cNvCxnSpPr>
            <a:stCxn id="307" idx="5"/>
            <a:endCxn id="300" idx="0"/>
          </p:cNvCxnSpPr>
          <p:nvPr/>
        </p:nvCxnSpPr>
        <p:spPr>
          <a:xfrm flipH="1" rot="5400000">
            <a:off x="4685623" y="319026"/>
            <a:ext cx="1687800" cy="3169800"/>
          </a:xfrm>
          <a:prstGeom prst="curvedConnector5">
            <a:avLst>
              <a:gd fmla="val 8357" name="adj1"/>
              <a:gd fmla="val -34836" name="adj2"/>
              <a:gd fmla="val 114113" name="adj3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2" name="Google Shape;312;p23"/>
          <p:cNvSpPr/>
          <p:nvPr/>
        </p:nvSpPr>
        <p:spPr>
          <a:xfrm rot="-1789476">
            <a:off x="3875220" y="2352499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58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292375" y="2070525"/>
            <a:ext cx="63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3294775" y="4093150"/>
            <a:ext cx="14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6927300" y="1923025"/>
            <a:ext cx="12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ML Engineer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564900" y="820175"/>
            <a:ext cx="630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Bases de Datos. SQL y NoSQL. </a:t>
            </a:r>
            <a:endParaRPr b="0" i="0" sz="16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292375" y="3711250"/>
            <a:ext cx="29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Análisis Exploratorio de Datos.</a:t>
            </a:r>
            <a:endParaRPr b="0"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Feature engineering.</a:t>
            </a:r>
            <a:endParaRPr b="0"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3420600" y="549225"/>
            <a:ext cx="57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Modelos de ML</a:t>
            </a:r>
            <a:endParaRPr b="0"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6664675" y="1162200"/>
            <a:ext cx="2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MLOps</a:t>
            </a:r>
            <a:endParaRPr b="1"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6664675" y="3711250"/>
            <a:ext cx="2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MLOps</a:t>
            </a:r>
            <a:endParaRPr b="1"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Pipeline de Datos</a:t>
            </a:r>
            <a:endParaRPr/>
          </a:p>
        </p:txBody>
      </p:sp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025" y="2078863"/>
            <a:ext cx="625792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4"/>
          <p:cNvSpPr txBox="1"/>
          <p:nvPr/>
        </p:nvSpPr>
        <p:spPr>
          <a:xfrm>
            <a:off x="2746500" y="4363200"/>
            <a:ext cx="365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-419" sz="1600" u="none" cap="none" strike="noStrike">
                <a:solidFill>
                  <a:srgbClr val="000000"/>
                </a:solidFill>
              </a:rPr>
              <a:t>Análisis Exploratorio de Datos (EDA)</a:t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4224" y="59250"/>
            <a:ext cx="4535549" cy="50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"/>
          <p:cNvSpPr txBox="1"/>
          <p:nvPr/>
        </p:nvSpPr>
        <p:spPr>
          <a:xfrm>
            <a:off x="6839775" y="1057750"/>
            <a:ext cx="216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observar patrones de data faltante. ¿Formas de imputar?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0" y="2621975"/>
            <a:ext cx="2400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outliers</a:t>
            </a: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valores que se alejan significativamente del resto de los datos. ¿Son errores? ¿Qué hay que hacer con ellos?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90375" y="4202100"/>
            <a:ext cx="240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tipo de data: categórica o numérica. 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/>
          <p:nvPr>
            <p:ph type="title"/>
          </p:nvPr>
        </p:nvSpPr>
        <p:spPr>
          <a:xfrm>
            <a:off x="729450" y="1318650"/>
            <a:ext cx="7981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Pipeline de tareas sobre el Conjunto de Entrenamiento</a:t>
            </a:r>
            <a:endParaRPr/>
          </a:p>
        </p:txBody>
      </p:sp>
      <p:pic>
        <p:nvPicPr>
          <p:cNvPr id="341" name="Google Shape;3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450" y="2203250"/>
            <a:ext cx="63627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/>
          <p:nvPr/>
        </p:nvSpPr>
        <p:spPr>
          <a:xfrm>
            <a:off x="3562668" y="489176"/>
            <a:ext cx="2066700" cy="694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Algoritmo ML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5941474" y="1901371"/>
            <a:ext cx="2066700" cy="694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Optimizador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7"/>
          <p:cNvSpPr/>
          <p:nvPr/>
        </p:nvSpPr>
        <p:spPr>
          <a:xfrm>
            <a:off x="1183861" y="1901371"/>
            <a:ext cx="2066700" cy="694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Función de pérdida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48074" y="3478332"/>
            <a:ext cx="2066700" cy="10533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Función para minimizar. A menor valor, mejor la performance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7"/>
          <p:cNvSpPr/>
          <p:nvPr/>
        </p:nvSpPr>
        <p:spPr>
          <a:xfrm>
            <a:off x="2373271" y="3437131"/>
            <a:ext cx="2066700" cy="1135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elige en función del problema. 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Regresión - MSE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Clasificación - BCE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4805697" y="3342950"/>
            <a:ext cx="2066700" cy="1323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Algoritmo que efectúa la optimización de la función de pérdida.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7077275" y="3522150"/>
            <a:ext cx="2066700" cy="1009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Ejemplo: </a:t>
            </a:r>
            <a:r>
              <a:rPr b="0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Gradiente </a:t>
            </a:r>
            <a:r>
              <a:rPr b="0" i="0" lang="es-419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descendiente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27"/>
          <p:cNvCxnSpPr>
            <a:stCxn id="346" idx="2"/>
            <a:endCxn id="347" idx="0"/>
          </p:cNvCxnSpPr>
          <p:nvPr/>
        </p:nvCxnSpPr>
        <p:spPr>
          <a:xfrm flipH="1" rot="-5400000">
            <a:off x="5426568" y="353126"/>
            <a:ext cx="717600" cy="237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27"/>
          <p:cNvCxnSpPr>
            <a:stCxn id="348" idx="0"/>
            <a:endCxn id="346" idx="2"/>
          </p:cNvCxnSpPr>
          <p:nvPr/>
        </p:nvCxnSpPr>
        <p:spPr>
          <a:xfrm rot="-5400000">
            <a:off x="3047761" y="353221"/>
            <a:ext cx="717600" cy="237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27"/>
          <p:cNvCxnSpPr>
            <a:stCxn id="348" idx="2"/>
            <a:endCxn id="350" idx="0"/>
          </p:cNvCxnSpPr>
          <p:nvPr/>
        </p:nvCxnSpPr>
        <p:spPr>
          <a:xfrm flipH="1" rot="-5400000">
            <a:off x="2391361" y="2421721"/>
            <a:ext cx="841200" cy="11895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27"/>
          <p:cNvCxnSpPr>
            <a:stCxn id="349" idx="0"/>
            <a:endCxn id="348" idx="2"/>
          </p:cNvCxnSpPr>
          <p:nvPr/>
        </p:nvCxnSpPr>
        <p:spPr>
          <a:xfrm rot="-5400000">
            <a:off x="1208024" y="2469132"/>
            <a:ext cx="882600" cy="1135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27"/>
          <p:cNvCxnSpPr>
            <a:stCxn id="347" idx="2"/>
            <a:endCxn id="352" idx="0"/>
          </p:cNvCxnSpPr>
          <p:nvPr/>
        </p:nvCxnSpPr>
        <p:spPr>
          <a:xfrm flipH="1" rot="-5400000">
            <a:off x="7079524" y="2491171"/>
            <a:ext cx="926400" cy="1135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27"/>
          <p:cNvCxnSpPr>
            <a:stCxn id="351" idx="0"/>
            <a:endCxn id="347" idx="2"/>
          </p:cNvCxnSpPr>
          <p:nvPr/>
        </p:nvCxnSpPr>
        <p:spPr>
          <a:xfrm rot="-5400000">
            <a:off x="6033447" y="2401550"/>
            <a:ext cx="747000" cy="11358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27"/>
          <p:cNvSpPr txBox="1"/>
          <p:nvPr/>
        </p:nvSpPr>
        <p:spPr>
          <a:xfrm>
            <a:off x="7435652" y="4443458"/>
            <a:ext cx="13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Iteraciones</a:t>
            </a:r>
            <a:endParaRPr b="0" i="0" sz="16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60" name="Google Shape;360;p27"/>
          <p:cNvSpPr txBox="1"/>
          <p:nvPr/>
        </p:nvSpPr>
        <p:spPr>
          <a:xfrm>
            <a:off x="1275825" y="4172000"/>
            <a:ext cx="578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Evaluación de Modelos de Aprendizaje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5694"/>
              <a:buNone/>
            </a:pPr>
            <a:r>
              <a:rPr lang="es-419" sz="2044"/>
              <a:t>Sesgo. Varianza. Sobreajuste (overfitting). Validación cruzada.</a:t>
            </a:r>
            <a:endParaRPr sz="2044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988" y="262150"/>
            <a:ext cx="4578025" cy="4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Contenido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729450" y="1939200"/>
            <a:ext cx="76887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INTRODUCCIÓN AL APRENDIZAJE AUTOMÁTICO.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MODELOS LINEALES PARA REGRESIÓN.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MODELOS LINEALES PARA CLASIFICACIÓN.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COMPARACIÓN DE MODELOS Y AJUSTE FINO.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MLOPS.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INTRODUCCIÓN A LAS REDES NEURONALES.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Ajuste de modelos</a:t>
            </a:r>
            <a:endParaRPr/>
          </a:p>
        </p:txBody>
      </p:sp>
      <p:pic>
        <p:nvPicPr>
          <p:cNvPr id="376" name="Google Shape;376;p30"/>
          <p:cNvPicPr preferRelativeResize="0"/>
          <p:nvPr/>
        </p:nvPicPr>
        <p:blipFill rotWithShape="1">
          <a:blip r:embed="rId3">
            <a:alphaModFix/>
          </a:blip>
          <a:srcRect b="0" l="1096" r="0" t="0"/>
          <a:stretch/>
        </p:blipFill>
        <p:spPr>
          <a:xfrm>
            <a:off x="688000" y="1778875"/>
            <a:ext cx="7771599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0"/>
          <p:cNvSpPr txBox="1"/>
          <p:nvPr/>
        </p:nvSpPr>
        <p:spPr>
          <a:xfrm>
            <a:off x="729450" y="4052950"/>
            <a:ext cx="262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Aprende muy poco de los datos de entrenamiento.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Modelo con alto sesgo.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3459088" y="3945250"/>
            <a:ext cx="262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Buen aprendizaje sobre los datos de entrenamiento y parece generalizar correctamente.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6188725" y="4052950"/>
            <a:ext cx="262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Excesivo aprendizaje sobre los datos de entrenamiento. Mala generalización.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Modelo con alta varianza.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Sesgo y Varianza</a:t>
            </a:r>
            <a:endParaRPr/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900" y="2228350"/>
            <a:ext cx="73437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Ajuste de modelos</a:t>
            </a:r>
            <a:endParaRPr/>
          </a:p>
        </p:txBody>
      </p:sp>
      <p:pic>
        <p:nvPicPr>
          <p:cNvPr id="391" name="Google Shape;3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1853850"/>
            <a:ext cx="3940800" cy="2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4425" y="1853849"/>
            <a:ext cx="3746631" cy="2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Validación Cruzada (Cross-validation)</a:t>
            </a:r>
            <a:endParaRPr/>
          </a:p>
        </p:txBody>
      </p:sp>
      <p:pic>
        <p:nvPicPr>
          <p:cNvPr id="398" name="Google Shape;398;p34"/>
          <p:cNvPicPr preferRelativeResize="0"/>
          <p:nvPr/>
        </p:nvPicPr>
        <p:blipFill rotWithShape="1">
          <a:blip r:embed="rId3">
            <a:alphaModFix/>
          </a:blip>
          <a:srcRect b="77690" l="0" r="0" t="0"/>
          <a:stretch/>
        </p:blipFill>
        <p:spPr>
          <a:xfrm>
            <a:off x="1740525" y="2094950"/>
            <a:ext cx="566295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>
            <a:off x="1740525" y="2812850"/>
            <a:ext cx="249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métricas de entrenamiento: sirven para ver la calidad de ajuste del modelo a los datos brindados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4992825" y="2765600"/>
            <a:ext cx="3887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métricas de prueba: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sirven para determinar el desempeño del algoritmo ante datos que no forman parte del entrenamiento; de esta forma se emula un entorno real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542475" y="4152325"/>
            <a:ext cx="578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¿qué significa que las métricas de entrenamiento sean mejores que las de prueba? ¿y al revés?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473" y="1042175"/>
            <a:ext cx="4509875" cy="368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50" y="1408624"/>
            <a:ext cx="7688699" cy="351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Evaluación</a:t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6287650" y="1594775"/>
            <a:ext cx="19818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de Regresión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6303700" y="3476225"/>
            <a:ext cx="1981800" cy="62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de Clasificación: entrega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6303700" y="2578475"/>
            <a:ext cx="1981800" cy="68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de Clasificación: entrega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6287650" y="4310675"/>
            <a:ext cx="2013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de Clasificación: entrega final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7006225" y="1594775"/>
            <a:ext cx="216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729450" y="1939200"/>
            <a:ext cx="50628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INTRODUCCIÓN AL APRENDIZAJE AUTOMÁTICO.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MODELOS LINEALES PARA REGRESIÓN.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MODELOS LINEALES PARA CLASIFICACIÓN.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COMPARACIÓN DE MODELOS Y AJUSTE FINO.</a:t>
            </a:r>
            <a:endParaRPr i="1"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MLOPS. 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INTRODUCCIÓN A LAS REDES NEURONALES.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cxnSp>
        <p:nvCxnSpPr>
          <p:cNvPr id="111" name="Google Shape;111;p4"/>
          <p:cNvCxnSpPr>
            <a:stCxn id="107" idx="2"/>
            <a:endCxn id="106" idx="0"/>
          </p:cNvCxnSpPr>
          <p:nvPr/>
        </p:nvCxnSpPr>
        <p:spPr>
          <a:xfrm>
            <a:off x="7294600" y="3266675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" name="Google Shape;112;p4"/>
          <p:cNvCxnSpPr>
            <a:stCxn id="106" idx="2"/>
            <a:endCxn id="108" idx="0"/>
          </p:cNvCxnSpPr>
          <p:nvPr/>
        </p:nvCxnSpPr>
        <p:spPr>
          <a:xfrm>
            <a:off x="7294600" y="4101125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" name="Google Shape;113;p4"/>
          <p:cNvCxnSpPr>
            <a:endCxn id="105" idx="1"/>
          </p:cNvCxnSpPr>
          <p:nvPr/>
        </p:nvCxnSpPr>
        <p:spPr>
          <a:xfrm flipH="1" rot="10800000">
            <a:off x="4893250" y="1862375"/>
            <a:ext cx="1394400" cy="609000"/>
          </a:xfrm>
          <a:prstGeom prst="curvedConnector3">
            <a:avLst>
              <a:gd fmla="val 652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4" name="Google Shape;114;p4"/>
          <p:cNvCxnSpPr>
            <a:endCxn id="107" idx="1"/>
          </p:cNvCxnSpPr>
          <p:nvPr/>
        </p:nvCxnSpPr>
        <p:spPr>
          <a:xfrm>
            <a:off x="5257300" y="2812775"/>
            <a:ext cx="1046400" cy="10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5" name="Google Shape;115;p4"/>
          <p:cNvCxnSpPr>
            <a:endCxn id="106" idx="1"/>
          </p:cNvCxnSpPr>
          <p:nvPr/>
        </p:nvCxnSpPr>
        <p:spPr>
          <a:xfrm>
            <a:off x="5428000" y="3188375"/>
            <a:ext cx="875700" cy="600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" name="Google Shape;116;p4"/>
          <p:cNvCxnSpPr>
            <a:endCxn id="108" idx="1"/>
          </p:cNvCxnSpPr>
          <p:nvPr/>
        </p:nvCxnSpPr>
        <p:spPr>
          <a:xfrm>
            <a:off x="2431150" y="3579275"/>
            <a:ext cx="3856500" cy="999000"/>
          </a:xfrm>
          <a:prstGeom prst="curvedConnector3">
            <a:avLst>
              <a:gd fmla="val 8726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7" name="Google Shape;117;p4"/>
          <p:cNvCxnSpPr>
            <a:endCxn id="108" idx="1"/>
          </p:cNvCxnSpPr>
          <p:nvPr/>
        </p:nvCxnSpPr>
        <p:spPr>
          <a:xfrm>
            <a:off x="5173750" y="4141775"/>
            <a:ext cx="1113900" cy="43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8" name="Google Shape;118;p4"/>
          <p:cNvSpPr/>
          <p:nvPr/>
        </p:nvSpPr>
        <p:spPr>
          <a:xfrm>
            <a:off x="568300" y="4425450"/>
            <a:ext cx="2013900" cy="53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Examen teórico integrador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410850" y="2002775"/>
            <a:ext cx="318600" cy="2098500"/>
          </a:xfrm>
          <a:prstGeom prst="leftBrace">
            <a:avLst>
              <a:gd fmla="val 50000" name="adj1"/>
              <a:gd fmla="val 5131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" name="Google Shape;120;p4"/>
          <p:cNvCxnSpPr>
            <a:stCxn id="119" idx="1"/>
            <a:endCxn id="118" idx="1"/>
          </p:cNvCxnSpPr>
          <p:nvPr/>
        </p:nvCxnSpPr>
        <p:spPr>
          <a:xfrm>
            <a:off x="410850" y="3079557"/>
            <a:ext cx="157500" cy="1613400"/>
          </a:xfrm>
          <a:prstGeom prst="curvedConnector3">
            <a:avLst>
              <a:gd fmla="val -1511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Entrega de trabajos prácticos</a:t>
            </a:r>
            <a:endParaRPr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0763" y="2207125"/>
            <a:ext cx="12858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225" y="2366950"/>
            <a:ext cx="2178521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1811863" y="3631200"/>
            <a:ext cx="26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https://code.visualstudio.com/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5425988" y="3631200"/>
            <a:ext cx="16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Bibliotecas Python</a:t>
            </a:r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050" y="595725"/>
            <a:ext cx="486648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75" y="1915975"/>
            <a:ext cx="2456320" cy="11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74" y="2856100"/>
            <a:ext cx="4008910" cy="21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3800" y="2072075"/>
            <a:ext cx="1471950" cy="14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11937" y="2029887"/>
            <a:ext cx="2572325" cy="7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8">
            <a:alphaModFix/>
          </a:blip>
          <a:srcRect b="46105" l="35471" r="32573" t="-2533"/>
          <a:stretch/>
        </p:blipFill>
        <p:spPr>
          <a:xfrm>
            <a:off x="7887325" y="2804900"/>
            <a:ext cx="1142975" cy="11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70650" y="3284775"/>
            <a:ext cx="1974700" cy="11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94351" y="4327300"/>
            <a:ext cx="1644725" cy="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25798" y="4249275"/>
            <a:ext cx="1644725" cy="50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11925" y="2764825"/>
            <a:ext cx="128587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Bibliografía sugerida</a:t>
            </a:r>
            <a:endParaRPr/>
          </a:p>
        </p:txBody>
      </p:sp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729450" y="1939200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rPr b="1" lang="es-419">
                <a:solidFill>
                  <a:srgbClr val="374151"/>
                </a:solidFill>
                <a:highlight>
                  <a:schemeClr val="lt2"/>
                </a:highlight>
              </a:rPr>
              <a:t>An Introduction to Statistical Learning</a:t>
            </a:r>
            <a:r>
              <a:rPr lang="es-419">
                <a:solidFill>
                  <a:srgbClr val="374151"/>
                </a:solidFill>
                <a:highlight>
                  <a:schemeClr val="lt2"/>
                </a:highlight>
              </a:rPr>
              <a:t>. Gareth James, Daniela Witten, Trevor Hastie, Robert Tibshirani. </a:t>
            </a:r>
            <a:endParaRPr>
              <a:solidFill>
                <a:srgbClr val="374151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rPr b="1" lang="es-419">
                <a:solidFill>
                  <a:srgbClr val="374151"/>
                </a:solidFill>
              </a:rPr>
              <a:t>Hands On Machine Learning with Scikit Learn, keras y Tensorflow. </a:t>
            </a:r>
            <a:r>
              <a:rPr lang="es-419">
                <a:solidFill>
                  <a:srgbClr val="374151"/>
                </a:solidFill>
              </a:rPr>
              <a:t>Aurelien Geron.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rPr b="1" lang="es-419">
                <a:solidFill>
                  <a:srgbClr val="374151"/>
                </a:solidFill>
              </a:rPr>
              <a:t>Deep Learning book</a:t>
            </a:r>
            <a:r>
              <a:rPr lang="es-419">
                <a:solidFill>
                  <a:srgbClr val="374151"/>
                </a:solidFill>
              </a:rPr>
              <a:t>. Ian Goodfellow, Yoshua Bengio, Aaron Courville.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rPr b="1" lang="es-419">
                <a:solidFill>
                  <a:srgbClr val="374151"/>
                </a:solidFill>
              </a:rPr>
              <a:t>The Elements of Statistical Learning</a:t>
            </a:r>
            <a:r>
              <a:rPr lang="es-419">
                <a:solidFill>
                  <a:srgbClr val="374151"/>
                </a:solidFill>
              </a:rPr>
              <a:t> | Trevor Hastie | Springer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300"/>
              <a:buNone/>
            </a:pPr>
            <a:r>
              <a:rPr b="1" lang="es-419">
                <a:solidFill>
                  <a:srgbClr val="374151"/>
                </a:solidFill>
              </a:rPr>
              <a:t>Mathematics for Machine Learning</a:t>
            </a:r>
            <a:r>
              <a:rPr lang="es-419">
                <a:solidFill>
                  <a:srgbClr val="374151"/>
                </a:solidFill>
              </a:rPr>
              <a:t>. Deisenroth, Faisal, Ong.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/>
              <a:t>¿Qué es el aprendizaje automático?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288" y="1400350"/>
            <a:ext cx="5131427" cy="26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2845400" y="731650"/>
            <a:ext cx="1324200" cy="62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Pensar como humanos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517150" y="854025"/>
            <a:ext cx="1324200" cy="62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Actuar como humanos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434675" y="1831513"/>
            <a:ext cx="1324200" cy="62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Pensar racionalmente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295500" y="2809025"/>
            <a:ext cx="1324200" cy="62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Actuar racionalmente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9"/>
          <p:cNvCxnSpPr>
            <a:stCxn id="161" idx="2"/>
          </p:cNvCxnSpPr>
          <p:nvPr/>
        </p:nvCxnSpPr>
        <p:spPr>
          <a:xfrm>
            <a:off x="3507500" y="1355350"/>
            <a:ext cx="59640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p9"/>
          <p:cNvCxnSpPr>
            <a:stCxn id="162" idx="3"/>
          </p:cNvCxnSpPr>
          <p:nvPr/>
        </p:nvCxnSpPr>
        <p:spPr>
          <a:xfrm>
            <a:off x="1841350" y="1165875"/>
            <a:ext cx="1217700" cy="8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9"/>
          <p:cNvCxnSpPr>
            <a:stCxn id="163" idx="3"/>
          </p:cNvCxnSpPr>
          <p:nvPr/>
        </p:nvCxnSpPr>
        <p:spPr>
          <a:xfrm>
            <a:off x="1758875" y="2143363"/>
            <a:ext cx="9627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8" name="Google Shape;168;p9"/>
          <p:cNvCxnSpPr>
            <a:stCxn id="164" idx="3"/>
          </p:cNvCxnSpPr>
          <p:nvPr/>
        </p:nvCxnSpPr>
        <p:spPr>
          <a:xfrm flipH="1" rot="10800000">
            <a:off x="1619700" y="2927075"/>
            <a:ext cx="1004700" cy="1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9"/>
          <p:cNvSpPr/>
          <p:nvPr/>
        </p:nvSpPr>
        <p:spPr>
          <a:xfrm>
            <a:off x="5513575" y="854025"/>
            <a:ext cx="1783800" cy="713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Aprender y mejorar automáticamente a partir de los datos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7137725" y="2262675"/>
            <a:ext cx="1783800" cy="1219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Capacidad de automatizar tareas complejas y tomar decisiones basadas en datos.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6869325" y="1540063"/>
            <a:ext cx="1783800" cy="582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Modelos y algoritmos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5830525" y="3727100"/>
            <a:ext cx="2911800" cy="1274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Estructuración de algoritmos para toma inteligente de decisiones - Agrega capas y parámetros para aprender complejos mapeos con modelos no lineales.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9"/>
          <p:cNvCxnSpPr>
            <a:stCxn id="169" idx="1"/>
          </p:cNvCxnSpPr>
          <p:nvPr/>
        </p:nvCxnSpPr>
        <p:spPr>
          <a:xfrm flipH="1">
            <a:off x="4836175" y="1210875"/>
            <a:ext cx="677400" cy="10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" name="Google Shape;174;p9"/>
          <p:cNvCxnSpPr>
            <a:stCxn id="171" idx="1"/>
          </p:cNvCxnSpPr>
          <p:nvPr/>
        </p:nvCxnSpPr>
        <p:spPr>
          <a:xfrm flipH="1">
            <a:off x="5471925" y="1831513"/>
            <a:ext cx="1397400" cy="4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9"/>
          <p:cNvCxnSpPr>
            <a:stCxn id="170" idx="1"/>
          </p:cNvCxnSpPr>
          <p:nvPr/>
        </p:nvCxnSpPr>
        <p:spPr>
          <a:xfrm rot="10800000">
            <a:off x="6395525" y="2736825"/>
            <a:ext cx="742200" cy="1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9"/>
          <p:cNvCxnSpPr>
            <a:stCxn id="172" idx="0"/>
          </p:cNvCxnSpPr>
          <p:nvPr/>
        </p:nvCxnSpPr>
        <p:spPr>
          <a:xfrm rot="10800000">
            <a:off x="6044425" y="2969000"/>
            <a:ext cx="1242000" cy="7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9"/>
          <p:cNvSpPr txBox="1"/>
          <p:nvPr/>
        </p:nvSpPr>
        <p:spPr>
          <a:xfrm>
            <a:off x="517150" y="3592725"/>
            <a:ext cx="236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 la capacidad de una máquina de ser asociada con el pensamiento humano y emular sus capacidades para resolver problemas y aprender.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6869325" y="310625"/>
            <a:ext cx="22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aprendizaje a partir de observaciones.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